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4" r:id="rId4"/>
    <p:sldId id="275" r:id="rId5"/>
    <p:sldId id="280" r:id="rId6"/>
    <p:sldId id="276" r:id="rId7"/>
    <p:sldId id="281" r:id="rId8"/>
    <p:sldId id="282" r:id="rId9"/>
    <p:sldId id="277" r:id="rId10"/>
    <p:sldId id="289" r:id="rId11"/>
    <p:sldId id="283" r:id="rId12"/>
    <p:sldId id="287" r:id="rId13"/>
    <p:sldId id="285" r:id="rId14"/>
    <p:sldId id="288" r:id="rId15"/>
    <p:sldId id="286" r:id="rId16"/>
    <p:sldId id="290" r:id="rId17"/>
    <p:sldId id="292" r:id="rId18"/>
    <p:sldId id="278" r:id="rId19"/>
    <p:sldId id="291" r:id="rId20"/>
    <p:sldId id="279" r:id="rId21"/>
    <p:sldId id="293" r:id="rId22"/>
    <p:sldId id="28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AE4DF-5394-46C7-B2FF-A17516B192EC}" v="40" dt="2024-09-25T17:01:57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939AA-A11D-DCEA-5402-A98C2CD3A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DD5A1D-16C1-849E-446C-B992331F6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7E08AA-56FC-9873-4F6C-1BC10827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ADC1F4-38FF-5BE0-8180-3251B1C7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94FAEE-16F9-425F-548D-7BA6B410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85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96E07-DF4E-9D20-DE24-41E9942A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012481-CB0A-EA5F-A33C-325FA296F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0D781-8512-1556-A6AD-EAFDC9DE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3B72E0-47E4-6CB4-48CE-38076476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819F6D-C5EE-9BAD-3F74-52A891C7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1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2F50BB-C4F5-E5CE-B9AD-E6B730C28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709786-9C9F-F17A-F0F0-F6013C818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A46C4-EE82-5F82-449B-2CE93FC42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2C79D-E544-9E3D-8B07-93E9826E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66E799-9D88-9DF2-2508-8B1FE020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30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60BD-52A1-D30F-D148-822B0A6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1A11-45F9-6CAE-DBFD-618FEF9D6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B51D7C-C518-0850-775C-817D4F67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951690-DCA4-EB26-52AD-C10429B7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30E1C-90BC-69EE-FE12-E5CFC8EA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5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89B47-3182-E152-FE4B-BC846276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22AFC1-9A73-37F3-4A0B-80D71A271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5F6801-6696-1CF3-0D17-7AEA8109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68AAB5-A84C-4BD8-5228-2EBCB439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D6E63-EC12-6137-4B7B-1D336FA7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15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E6C0-6217-06E1-4971-1566C02A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ABD09-0F86-AB38-A393-1082DD47C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97E4AF-6A50-5648-38D2-AE6C1E29E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42E73E-A7D1-1178-77F2-6517DD1E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A061D9-ABC1-49AD-5500-3141A5AD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D00E12-7F97-918C-5EC7-4AA7B301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35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7EFBF-5096-FDBA-0267-9D4FB417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2C0F0C-8E49-63F0-A80C-6E04FCE0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6791BE-E080-4231-AFC9-E91F90C23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3C700B-3AF2-E0AB-465C-1D149B86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DE2519-7B74-9FB7-D8A1-8230D5E78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9F1C2B-D815-869F-B5F2-F14BEC3F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0E507F-2CFD-7A9F-BE78-B43309E2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02788A-E03F-807E-B03B-3BACFAE9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20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417E0-4426-6A06-348D-1AB21C7E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E7966E-5185-44E6-7F1C-4D9C51FAC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87B4ED-60ED-2C88-ED79-F51FFAC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209963-7471-73E5-0B63-F1571950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2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95ED86-EE54-A53A-F3AC-8899247C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396CC3-12C5-C1B6-BF74-FEAA69A1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52910A-4C08-C5DC-B138-E2928CF1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1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8A29B-4C01-0759-6DC9-4492FF2B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124765-DD58-15CB-EDCB-A37BF021D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CA427-9AB2-1391-F780-768CD95E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66B47E-0B4C-C9E5-6AAB-2B917934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58DE69-C1CF-C6AC-2D7B-74E626A7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59947-F880-84CC-4DF3-7587B374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95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3E389-4FF2-C50E-BF92-CB1486B7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8C55A6C-7B0C-EBBB-92A0-54935C9C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2B34EB-BB64-EA0D-6C4B-032AAE625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23338C-C436-9C61-DF75-C4320253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A82DE6-A5FD-B6C1-4A03-3FEA1459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E654D9-E09A-BC69-B26E-4074616C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33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7A91A2-28B4-D0FB-2AA0-C19C0929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31B85-36A1-4082-AD33-DB21B8D6C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F88DBE-8C0E-7570-951E-A1210775E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47400-8A2E-40D3-9E56-4D42860DD68A}" type="datetimeFigureOut">
              <a:rPr lang="de-DE" smtClean="0"/>
              <a:t>03.11.2024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3C8E9-A8CD-CC39-C173-4D3E64A22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FC54F8-79DD-1C8C-FCE2-1A638A2CC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31E1-825B-4BC3-B821-77DCFBA5B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1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m.wikipedia.org/wiki/File:Jupyter_logo.svg" TargetMode="External"/><Relationship Id="rId3" Type="http://schemas.openxmlformats.org/officeDocument/2006/relationships/hyperlink" Target="https://julialang.org/assets/infra/lorenz.gif" TargetMode="External"/><Relationship Id="rId7" Type="http://schemas.openxmlformats.org/officeDocument/2006/relationships/hyperlink" Target="https://de.m.wikipedia.org/wiki/Datei:Visual_Studio_Code_1.35_icon.svg" TargetMode="External"/><Relationship Id="rId2" Type="http://schemas.openxmlformats.org/officeDocument/2006/relationships/hyperlink" Target="https://julialang.org/assets/infra/waves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rald-blazy.de/bilder/img/oeffentlich/platonische-koerper.png" TargetMode="External"/><Relationship Id="rId11" Type="http://schemas.openxmlformats.org/officeDocument/2006/relationships/hyperlink" Target="https://docs.makie.org/dev/assets/baeb11f.CcW9-gVx.png" TargetMode="External"/><Relationship Id="rId5" Type="http://schemas.openxmlformats.org/officeDocument/2006/relationships/hyperlink" Target="https://s3.eu-central-1.amazonaws.com/schuelerhilfe-bibliothek-dev/img-72e88ad5-c02e-455a-89a1-5b5a07c79e00.jpg" TargetMode="External"/><Relationship Id="rId10" Type="http://schemas.openxmlformats.org/officeDocument/2006/relationships/hyperlink" Target="https://docs.makie.org/dev/assets/b0ac1fb.BNjaQbFY.png" TargetMode="External"/><Relationship Id="rId4" Type="http://schemas.openxmlformats.org/officeDocument/2006/relationships/hyperlink" Target="https://66.media.tumblr.com/069d3d37f4eb018e48b2ccaa9f450b94/41306ffbd5de195d-f0/s540x810/ebaf4b823203a9e0af6aea926d07af51860b4b89.gif" TargetMode="External"/><Relationship Id="rId9" Type="http://schemas.openxmlformats.org/officeDocument/2006/relationships/hyperlink" Target="https://avatars.githubusercontent.com/u/74617459?s=280&amp;v=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45C240-D2EE-4A92-F5B6-2970560E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464" y="688876"/>
            <a:ext cx="9889797" cy="2874471"/>
          </a:xfrm>
        </p:spPr>
        <p:txBody>
          <a:bodyPr anchor="ctr">
            <a:norm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Präsentation des Eigenanteils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532028-9807-961D-22B2-0418ED7EB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464" y="4994885"/>
            <a:ext cx="5919010" cy="610825"/>
          </a:xfrm>
        </p:spPr>
        <p:txBody>
          <a:bodyPr anchor="t">
            <a:normAutofit/>
          </a:bodyPr>
          <a:lstStyle/>
          <a:p>
            <a:pPr algn="l"/>
            <a:r>
              <a:rPr lang="de-DE" sz="3200" dirty="0"/>
              <a:t>Theodor Schwarzrock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4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0B1FE-1A9A-ECB7-689F-D2922930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CD7D3C6-B287-D8A2-2929-E33106951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BEA7EE-61F8-5069-02C7-CA2E0927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516D218-BB51-40C3-D917-0A571EA7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D03870C-741A-AF8A-0146-470CC18E7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A319E-4B05-66F9-9710-97ACA7E45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690" y="2252023"/>
            <a:ext cx="3068610" cy="900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err="1"/>
              <a:t>GLMakie‘s</a:t>
            </a:r>
            <a:r>
              <a:rPr lang="de-DE" sz="2400" dirty="0"/>
              <a:t> Funktionen:</a:t>
            </a:r>
          </a:p>
          <a:p>
            <a:pPr marL="0" indent="0" algn="ctr">
              <a:buNone/>
            </a:pPr>
            <a:r>
              <a:rPr lang="de-DE" sz="2400" dirty="0"/>
              <a:t>(Beispiele)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06D583-AA33-D8FF-3896-DAE1F901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3703253"/>
            <a:ext cx="3248025" cy="243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C44FD2F-0BE1-B22D-D10B-083925C0CA6B}"/>
              </a:ext>
            </a:extLst>
          </p:cNvPr>
          <p:cNvSpPr txBox="1"/>
          <p:nvPr/>
        </p:nvSpPr>
        <p:spPr>
          <a:xfrm>
            <a:off x="2114550" y="323223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wireframe</a:t>
            </a:r>
            <a:r>
              <a:rPr lang="de-DE" sz="2400" dirty="0"/>
              <a:t>()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3B2B78-B270-D8CF-D367-1807C083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56" y="3700894"/>
            <a:ext cx="3248026" cy="243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28BB407-BC2B-36E5-1F86-E212E434FC5C}"/>
              </a:ext>
            </a:extLst>
          </p:cNvPr>
          <p:cNvSpPr txBox="1"/>
          <p:nvPr/>
        </p:nvSpPr>
        <p:spPr>
          <a:xfrm>
            <a:off x="8448678" y="3222093"/>
            <a:ext cx="162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mesh</a:t>
            </a:r>
            <a:r>
              <a:rPr lang="de-DE" sz="2400" dirty="0"/>
              <a:t>()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55E2E6-F9CD-BCF3-523D-38C0A7D88096}"/>
              </a:ext>
            </a:extLst>
          </p:cNvPr>
          <p:cNvSpPr txBox="1"/>
          <p:nvPr/>
        </p:nvSpPr>
        <p:spPr>
          <a:xfrm>
            <a:off x="4561690" y="585991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9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6C4CDD7-BA7D-8EBA-8AE5-F06EC5666605}"/>
              </a:ext>
            </a:extLst>
          </p:cNvPr>
          <p:cNvSpPr txBox="1"/>
          <p:nvPr/>
        </p:nvSpPr>
        <p:spPr>
          <a:xfrm>
            <a:off x="10639433" y="5859913"/>
            <a:ext cx="405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17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C508D-C265-24E3-8FD0-15F5E97D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6AA967A0-9085-D79F-6AB6-F7B808C31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454918-4723-8A6F-4FAE-A6DA1513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089E646-0306-3A80-F4D4-C793CF5DF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D4E6189-96E0-8FBC-E4B3-B1CF8ABF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1C45BC-7FF7-82CD-3025-ABC9605B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23" y="1996185"/>
            <a:ext cx="8095544" cy="45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77751-22EC-AAB4-D80F-8F92E932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1700ACB-668B-4130-43E7-8B462026D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5BADEF-E9E9-82BE-6918-F8AB15E5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561F7E8-5EDE-B727-1F99-5FF99D72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880EBD5-5F8A-31C6-403A-AAFF2ECE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A971BE-C2E5-4755-C33B-CAB364FD5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63" y="2465313"/>
            <a:ext cx="8998284" cy="36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0799C-C5EB-67AD-DA23-913F05D0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98C0E9E-5122-0498-CEE4-3257EF91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78CD2F-3AEF-B0E1-B278-60B77028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307EFEA-122C-DE83-8E93-9815B6606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ADA19E5-EB75-C989-7D5D-A656DE9A3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2C3648-9CBA-B037-B72B-86C0003B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69" y="1936725"/>
            <a:ext cx="7772852" cy="46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4BB57-796C-8741-D696-DFDC43C1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63F8FF39-5E1A-D3EB-1B28-752523176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B2C372-F598-D6B6-E7E3-B8793ED9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8110A9C-D368-3A00-CCD9-0A15ED0A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701AFB7-11EF-0E03-0F12-7B0FC9187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5DD5A1-03B4-45E6-4C31-D3FCCD32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41" y="3030787"/>
            <a:ext cx="8974564" cy="24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9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E0AB2-8EB1-9B12-C6F5-CC37AC45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A617B21-507C-3F32-4323-0CE512A9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9CA7F0-D870-D34D-04BD-EA681043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E4CB4-2FAA-09F0-4DB5-1DB33C3AB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130C327-1C0D-0543-AB5D-3A1D9140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415304-15AC-3CBA-D799-C7FE07E6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8" y="2798307"/>
            <a:ext cx="8602954" cy="29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8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CD0B0-160B-EDB3-0E03-B52BCF37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B91DDA75-5447-17FC-16E7-3ABC01631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15AAF6-294F-1BA5-A2D2-AA26D1962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4D4AAF3-F6B4-3702-1C0B-7D7806A3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B60A18D-2C49-0F02-9AF9-BDEAF854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22074949-6784-692E-66C3-15761985E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4" y="2591722"/>
            <a:ext cx="3516749" cy="3731032"/>
          </a:xfrm>
          <a:prstGeom prst="rect">
            <a:avLst/>
          </a:prstGeom>
        </p:spPr>
      </p:pic>
      <p:pic>
        <p:nvPicPr>
          <p:cNvPr id="7" name="Grafik 6" descr="Ein Bild, das Origami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9FACFDC1-E6FE-76C6-0046-1CA0D234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51" y="2624324"/>
            <a:ext cx="4037449" cy="36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0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B7E72A-0FE5-792F-AE14-C4881FC1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B5F0293B-32AD-23EA-B018-DFC6848C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425FD8-4F6E-D7BD-1F09-3990346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5775C9-F6FB-59C1-B3FF-291DA55BF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BBFD999-E4F7-CC83-3EEA-EA23DEEE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A29FC1-AB62-E4ED-D254-0367AF5D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4" y="2917914"/>
            <a:ext cx="10065922" cy="28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0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18005-FF42-D830-6432-F09B92AF6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FD81CA9-CE20-2D72-752B-2B94D37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2A2367-D8C0-7D7A-2504-B3D47C6D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3789B74-E799-52B6-0F7B-3753A10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117EB89-56AE-0EB2-C2B0-B414CF327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Zeichnung, Entwurf, Kinderkunst, Diagramm enthält.&#10;&#10;Automatisch generierte Beschreibung">
            <a:extLst>
              <a:ext uri="{FF2B5EF4-FFF2-40B4-BE49-F238E27FC236}">
                <a16:creationId xmlns:a16="http://schemas.microsoft.com/office/drawing/2014/main" id="{6EA21479-7BD0-5928-08DA-B63561DF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86" y="2115995"/>
            <a:ext cx="6653217" cy="4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053A7-F4BF-62F1-1698-AFB03EBFB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6AFC563-AE29-0966-AD8D-2BFACAE69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D1EAE3-4CDE-F9AE-2D7B-CDE20159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4879703-A550-7CB1-CF68-A3216251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8468ED9-10BF-0ED3-3B75-C6CB731F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weiß, Design enthält.&#10;&#10;Automatisch generierte Beschreibung">
            <a:extLst>
              <a:ext uri="{FF2B5EF4-FFF2-40B4-BE49-F238E27FC236}">
                <a16:creationId xmlns:a16="http://schemas.microsoft.com/office/drawing/2014/main" id="{128F0248-2032-A410-36BB-EF57A822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0" y="3380690"/>
            <a:ext cx="3099138" cy="2066092"/>
          </a:xfrm>
          <a:prstGeom prst="rect">
            <a:avLst/>
          </a:prstGeom>
        </p:spPr>
      </p:pic>
      <p:pic>
        <p:nvPicPr>
          <p:cNvPr id="7" name="Grafik 6" descr="Ein Bild, das weiß, Design enthält.&#10;&#10;Automatisch generierte Beschreibung">
            <a:extLst>
              <a:ext uri="{FF2B5EF4-FFF2-40B4-BE49-F238E27FC236}">
                <a16:creationId xmlns:a16="http://schemas.microsoft.com/office/drawing/2014/main" id="{AAF704DE-FAF2-9560-9406-8615553D1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20" y="3380690"/>
            <a:ext cx="3099137" cy="2066091"/>
          </a:xfrm>
          <a:prstGeom prst="rect">
            <a:avLst/>
          </a:prstGeom>
        </p:spPr>
      </p:pic>
      <p:pic>
        <p:nvPicPr>
          <p:cNvPr id="9" name="Grafik 8" descr="Ein Bild, das weiß, Design enthält.&#10;&#10;Automatisch generierte Beschreibung">
            <a:extLst>
              <a:ext uri="{FF2B5EF4-FFF2-40B4-BE49-F238E27FC236}">
                <a16:creationId xmlns:a16="http://schemas.microsoft.com/office/drawing/2014/main" id="{85B3FFE8-6B1A-232D-98C7-000FFA9D0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06" y="2181360"/>
            <a:ext cx="3099137" cy="2066091"/>
          </a:xfrm>
          <a:prstGeom prst="rect">
            <a:avLst/>
          </a:prstGeom>
        </p:spPr>
      </p:pic>
      <p:pic>
        <p:nvPicPr>
          <p:cNvPr id="11" name="Grafik 10" descr="Ein Bild, das weiß, Design enthält.&#10;&#10;Automatisch generierte Beschreibung">
            <a:extLst>
              <a:ext uri="{FF2B5EF4-FFF2-40B4-BE49-F238E27FC236}">
                <a16:creationId xmlns:a16="http://schemas.microsoft.com/office/drawing/2014/main" id="{143FFFE2-CC5B-FC06-AD3E-391E70E08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05" y="4413735"/>
            <a:ext cx="3099138" cy="20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9E0D72-0030-EE02-6F44-DBA8A9B7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159AC6-F780-F061-7866-50C629674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2834569"/>
            <a:ext cx="9880893" cy="3000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Thema der Seminararbeit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Wahl eines passenden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Erläuterung des praktischen Anteils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Verfassen des Programms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Ergebnis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10411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8AABA-2C9D-3955-CF41-CE66F2C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C80FBB0-0BD8-66B0-48E1-92CC9869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D97936-820E-7C14-1208-2B8702BB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Fazit und Ausblick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8799565-9C97-3457-D850-B4A045FA0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D1BD9FD-B61F-A865-19F2-9A1EDB24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6CA80-0ED4-D4FB-CF19-D504BBEF3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834531"/>
            <a:ext cx="9880893" cy="2877579"/>
          </a:xfrm>
        </p:spPr>
        <p:txBody>
          <a:bodyPr>
            <a:normAutofit/>
          </a:bodyPr>
          <a:lstStyle/>
          <a:p>
            <a:r>
              <a:rPr lang="de-DE" sz="2400" dirty="0"/>
              <a:t>sehr einsteigerfreundlich (Julia &amp; </a:t>
            </a:r>
            <a:r>
              <a:rPr lang="de-DE" sz="2400" dirty="0" err="1"/>
              <a:t>Plots.jl</a:t>
            </a:r>
            <a:r>
              <a:rPr lang="de-DE" sz="2400" dirty="0"/>
              <a:t>)</a:t>
            </a:r>
          </a:p>
          <a:p>
            <a:r>
              <a:rPr lang="de-DE" sz="2400" dirty="0"/>
              <a:t>kurze Laufzeiten</a:t>
            </a:r>
          </a:p>
          <a:p>
            <a:r>
              <a:rPr lang="de-DE" sz="2400" dirty="0"/>
              <a:t>wissenschaftliche Schreibweise möglich und auch hilfreich</a:t>
            </a:r>
          </a:p>
          <a:p>
            <a:r>
              <a:rPr lang="de-DE" sz="2400" dirty="0"/>
              <a:t>Festlegen eines Variablentypen ist möglich und war auch notwendig (bzw. die effizienteste Variante)</a:t>
            </a:r>
          </a:p>
          <a:p>
            <a:r>
              <a:rPr lang="de-DE" sz="2400" dirty="0"/>
              <a:t>dynamische Typisierung hat sich bemerkbar gemacht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4848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79696-801E-E1BA-0E06-7CBCEE8E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4BC61AC-08A4-E307-6969-E1F4D2B2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B25922-C254-FBB0-8DB3-32C2462A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Fazit und Ausblick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8D0924A-CBE7-E1E4-B981-683D71642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0514EDA-5531-D3F6-9A54-B594DD08B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1C452-C9E3-12CA-41CF-1D1B5C3B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3086100"/>
            <a:ext cx="9880893" cy="3265714"/>
          </a:xfrm>
        </p:spPr>
        <p:txBody>
          <a:bodyPr>
            <a:normAutofit/>
          </a:bodyPr>
          <a:lstStyle/>
          <a:p>
            <a:r>
              <a:rPr lang="de-DE" sz="2400" dirty="0"/>
              <a:t>auch ohne Vergleich mit Python: Julia hat ihr versprechen gehalten</a:t>
            </a:r>
            <a:br>
              <a:rPr lang="de-DE" sz="2400" dirty="0"/>
            </a:br>
            <a:r>
              <a:rPr lang="de-DE" sz="2400" dirty="0"/>
              <a:t>-&gt; Geschwindigkeit und Leichtigkeit der jeweils besten Programmiersprachen kombinieren</a:t>
            </a:r>
          </a:p>
          <a:p>
            <a:r>
              <a:rPr lang="de-DE" sz="2400" dirty="0"/>
              <a:t>syntaktisch sehr ähnlich zu Python</a:t>
            </a:r>
          </a:p>
          <a:p>
            <a:r>
              <a:rPr lang="de-DE" sz="2400" dirty="0"/>
              <a:t>Programm kann noch schneller / einfacher gemacht werden mit </a:t>
            </a:r>
            <a:r>
              <a:rPr lang="de-DE" sz="2400" dirty="0" err="1"/>
              <a:t>GLMakie</a:t>
            </a:r>
            <a:br>
              <a:rPr lang="de-DE" sz="2400" dirty="0"/>
            </a:br>
            <a:r>
              <a:rPr lang="de-DE" sz="2400" dirty="0"/>
              <a:t>-&gt; umso schneller und leserlicher</a:t>
            </a:r>
          </a:p>
        </p:txBody>
      </p:sp>
    </p:spTree>
    <p:extLst>
      <p:ext uri="{BB962C8B-B14F-4D97-AF65-F5344CB8AC3E}">
        <p14:creationId xmlns:p14="http://schemas.microsoft.com/office/powerpoint/2010/main" val="94050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7131D-5B82-B85B-0BDF-B3E66FDB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EB6D555-F979-5AE7-F503-5F0774B6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921216-6087-4376-2DDA-98EFE168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Bildquellen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BF47B1F-7F92-1EEB-09E5-DCA95B72B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888DDF0-C2A4-F6A2-EDEB-6F80A6DB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A2FD7-3C3F-2C38-6567-42E4C442E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2469268"/>
            <a:ext cx="9880893" cy="40712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https://julialang.org/assets/infra/waves.gif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https://julialang.org/assets/infra/lorenz.gif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https://66.media.tumblr.com/069d3d37f4eb018e48b2ccaa9f450b94/41306ffbd5de195d-f0/s540x810/ebaf4b823203a9e0af6aea926d07af51860b4b89.gif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https://s3.eu-central-1.amazonaws.com/schuelerhilfe-bibliothek-dev/img-72e88ad5-c02e-455a-89a1-5b5a07c79e00.jpg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https://www.harald-blazy.de/bilder/img/oeffentlich/platonische-koerper.png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https://de.m.wikipedia.org/wiki/Datei:Visual_Studio_Code_1.35_icon.svg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https://en.m.wikipedia.org/wiki/File:Jupyter_logo.svg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https://avatars.githubusercontent.com/u/74617459?s=280&amp;v=4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https://docs.makie.org/dev/assets/b0ac1fb.BNjaQbFY.png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https://docs.makie.org/dev/assets/baeb11f.CcW9-gVx.png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endParaRPr lang="de-DE" sz="1400" dirty="0"/>
          </a:p>
          <a:p>
            <a:pPr marL="457200" indent="-457200">
              <a:buFont typeface="+mj-lt"/>
              <a:buAutoNum type="arabicPeriod"/>
            </a:pPr>
            <a:endParaRPr lang="de-DE" sz="1400" dirty="0"/>
          </a:p>
          <a:p>
            <a:pPr marL="457200" indent="-457200">
              <a:buFont typeface="+mj-lt"/>
              <a:buAutoNum type="arabicPeriod"/>
            </a:pPr>
            <a:endParaRPr lang="de-DE" sz="1400" dirty="0"/>
          </a:p>
          <a:p>
            <a:pPr marL="457200" indent="-457200">
              <a:buFont typeface="+mj-lt"/>
              <a:buAutoNum type="arabicPeriod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678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DC536-01BC-1D1C-4119-DBEA1E29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6F59D0F-2C24-3CC2-280D-F92D04AD9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710F5-E3AC-B473-87B9-8B6CE0A3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Thema der Seminararbeit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8EF1558-C1C8-D64A-DE9B-A6619711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EBA6CD2-CAE3-A570-A230-498D8565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B6089-9C28-B35B-F561-E6BC16C93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447" y="3283603"/>
            <a:ext cx="9713096" cy="1992708"/>
          </a:xfrm>
        </p:spPr>
        <p:txBody>
          <a:bodyPr>
            <a:normAutofit/>
          </a:bodyPr>
          <a:lstStyle/>
          <a:p>
            <a:r>
              <a:rPr lang="de-DE" sz="2400" dirty="0"/>
              <a:t>Forschungsfrage: </a:t>
            </a:r>
            <a:r>
              <a:rPr lang="de-DE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Inwiefern ist Julia im Vergleich zu Python für die Data-Science, insbesondere in der Datenvisualisierung, relevant und geeignet?</a:t>
            </a:r>
          </a:p>
          <a:p>
            <a:r>
              <a:rPr lang="de-DE" sz="24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dafür Erläuterung Julias und Vergleich mit Python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-&gt; Unter Anderem mit Hilfe des Praktischen Anteils </a:t>
            </a:r>
            <a:endParaRPr lang="de-DE" sz="2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4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ED89A-BF0D-1DBC-A0F1-CB1B82ED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4F6E01-E35F-3A3B-0B8A-9D8538E34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47146C-7A51-67F8-98C0-C325541D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Wahl eines passenden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7861978-55DC-08BA-7C5A-85C54939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65C3C2B-7CC5-A56D-39BB-EE4F4D3D6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7EE59-3283-C431-2FAC-A3D1814F8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043" y="3313883"/>
            <a:ext cx="7897903" cy="1699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Kriterien:</a:t>
            </a:r>
          </a:p>
          <a:p>
            <a:r>
              <a:rPr lang="de-DE" sz="2400" dirty="0"/>
              <a:t>Programm soll etwas animieren </a:t>
            </a:r>
          </a:p>
          <a:p>
            <a:r>
              <a:rPr lang="de-DE" sz="2400" dirty="0"/>
              <a:t>falls möglich mathematisches Rechnen beinhalteten</a:t>
            </a:r>
          </a:p>
          <a:p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094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62F2D-B5D4-DEF5-949B-E3B751AA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4EA6CEC-7F77-6871-2801-70A4CEDA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12C2A5-A951-5E0C-6E78-C40A059E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Wahl eines passenden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3273319-EE25-92BC-EA3C-552D2DE7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08DA13D-14CB-ACE7-1E63-954D07C0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5B09E5-85FE-C58C-CD1A-AB1F114B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2612571"/>
            <a:ext cx="9880893" cy="3222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erste Eindrücke: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-&gt; Ideen wie physikalische Simulation (z.B. Wellen) oder Fokus auf Mathematik (z.B. Mandelbrot-Menge oder Lorenz-Attraktor)</a:t>
            </a:r>
          </a:p>
          <a:p>
            <a:endParaRPr lang="de-DE" sz="2400" dirty="0"/>
          </a:p>
        </p:txBody>
      </p:sp>
      <p:pic>
        <p:nvPicPr>
          <p:cNvPr id="2050" name="Picture 2" descr="Lorenz Attractor visualization">
            <a:extLst>
              <a:ext uri="{FF2B5EF4-FFF2-40B4-BE49-F238E27FC236}">
                <a16:creationId xmlns:a16="http://schemas.microsoft.com/office/drawing/2014/main" id="{DA5C05C7-F0B8-A24D-45D8-FF58DDBD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86" y="2056477"/>
            <a:ext cx="2703129" cy="15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ization of waves in 3D, as a heatmap, and on the x y axis">
            <a:extLst>
              <a:ext uri="{FF2B5EF4-FFF2-40B4-BE49-F238E27FC236}">
                <a16:creationId xmlns:a16="http://schemas.microsoft.com/office/drawing/2014/main" id="{0EECDD08-73CE-F0F1-4305-E99A833C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078" y="2010758"/>
            <a:ext cx="2371782" cy="15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0FBA3FE-7533-4842-A8ED-02CC07773E75}"/>
              </a:ext>
            </a:extLst>
          </p:cNvPr>
          <p:cNvSpPr txBox="1"/>
          <p:nvPr/>
        </p:nvSpPr>
        <p:spPr>
          <a:xfrm>
            <a:off x="10052287" y="3346365"/>
            <a:ext cx="29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83F5F2-DDDF-F3E5-DD20-E5FCCD61B722}"/>
              </a:ext>
            </a:extLst>
          </p:cNvPr>
          <p:cNvSpPr txBox="1"/>
          <p:nvPr/>
        </p:nvSpPr>
        <p:spPr>
          <a:xfrm>
            <a:off x="6285860" y="3346366"/>
            <a:ext cx="26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1</a:t>
            </a:r>
          </a:p>
        </p:txBody>
      </p:sp>
      <p:pic>
        <p:nvPicPr>
          <p:cNvPr id="2056" name="Picture 8" descr="Fractal Zoomer - N64 Squid">
            <a:extLst>
              <a:ext uri="{FF2B5EF4-FFF2-40B4-BE49-F238E27FC236}">
                <a16:creationId xmlns:a16="http://schemas.microsoft.com/office/drawing/2014/main" id="{893E6F2D-EC31-F63E-085E-2D315A35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64" y="4985829"/>
            <a:ext cx="2048379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C441F21-DF74-20E8-1747-F2A7DE8D83C1}"/>
              </a:ext>
            </a:extLst>
          </p:cNvPr>
          <p:cNvSpPr txBox="1"/>
          <p:nvPr/>
        </p:nvSpPr>
        <p:spPr>
          <a:xfrm>
            <a:off x="6892043" y="6274558"/>
            <a:ext cx="236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114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86148-5151-8A1A-E82D-C686B392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7A2CB77-13EC-10E9-67F3-77E2905CC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070F1-C504-FAED-6DF3-ED139049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Erläuterung des praktischen Anteils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58B2746-B234-5AB2-09A1-7E027206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05FAE64-9147-C4CE-E7AA-D00209DF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F025F-1B3C-7049-34C0-73F834A4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4" y="2466975"/>
            <a:ext cx="9880893" cy="3881582"/>
          </a:xfrm>
        </p:spPr>
        <p:txBody>
          <a:bodyPr>
            <a:normAutofit/>
          </a:bodyPr>
          <a:lstStyle/>
          <a:p>
            <a:r>
              <a:rPr lang="de-DE" sz="2400" dirty="0"/>
              <a:t>finale Entscheidung: </a:t>
            </a:r>
            <a:r>
              <a:rPr lang="de-DE" sz="2400" dirty="0" err="1"/>
              <a:t>Dualitäten</a:t>
            </a:r>
            <a:r>
              <a:rPr lang="de-DE" sz="2400" dirty="0"/>
              <a:t> der Platonischen Körper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br>
              <a:rPr lang="de-DE" sz="2400" dirty="0"/>
            </a:br>
            <a:endParaRPr lang="de-DE" sz="2400" dirty="0"/>
          </a:p>
          <a:p>
            <a:r>
              <a:rPr lang="de-DE" sz="2400" dirty="0"/>
              <a:t>regelmäßige, konvexe Polyeder mit identischen Flächen und Winkeln</a:t>
            </a: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pic>
        <p:nvPicPr>
          <p:cNvPr id="3074" name="Picture 2" descr="Geometrische Körper">
            <a:extLst>
              <a:ext uri="{FF2B5EF4-FFF2-40B4-BE49-F238E27FC236}">
                <a16:creationId xmlns:a16="http://schemas.microsoft.com/office/drawing/2014/main" id="{D3D634E5-2D4F-499E-1783-12183A3B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82" y="3322046"/>
            <a:ext cx="5923484" cy="16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9E402A-1CB4-D675-7A25-ACC34DDACB5D}"/>
              </a:ext>
            </a:extLst>
          </p:cNvPr>
          <p:cNvSpPr txBox="1"/>
          <p:nvPr/>
        </p:nvSpPr>
        <p:spPr>
          <a:xfrm>
            <a:off x="8515666" y="4706363"/>
            <a:ext cx="28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724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3FB0C-35A8-E4C2-7906-BE14780EA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496B317-D83B-40CA-9D36-9B8FB5CC6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0CD1C7-A5B6-0A03-2451-BF92B160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Erläuterung des praktischen Anteils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D6DB6C9-DB5A-D401-C280-2A76498E5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6688A8F-14F0-0777-59EA-BD0E5E5C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F4CA3-478D-DEC9-B2F3-8BEAE5B90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306" y="3965555"/>
            <a:ext cx="5294398" cy="19912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pic>
        <p:nvPicPr>
          <p:cNvPr id="4098" name="Picture 2" descr="Platonische Körper | Harald Blazy">
            <a:extLst>
              <a:ext uri="{FF2B5EF4-FFF2-40B4-BE49-F238E27FC236}">
                <a16:creationId xmlns:a16="http://schemas.microsoft.com/office/drawing/2014/main" id="{78BB57EC-C5EE-1440-0CAF-70439216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1" y="2495856"/>
            <a:ext cx="6719513" cy="37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C98891-C378-0088-0A31-83EE1D2846D3}"/>
              </a:ext>
            </a:extLst>
          </p:cNvPr>
          <p:cNvSpPr txBox="1"/>
          <p:nvPr/>
        </p:nvSpPr>
        <p:spPr>
          <a:xfrm>
            <a:off x="8278586" y="4147457"/>
            <a:ext cx="241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=&gt; 	animieren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F5D73F-84F3-0593-8788-A1B1A9C6FEF5}"/>
              </a:ext>
            </a:extLst>
          </p:cNvPr>
          <p:cNvSpPr txBox="1"/>
          <p:nvPr/>
        </p:nvSpPr>
        <p:spPr>
          <a:xfrm>
            <a:off x="7887226" y="5998583"/>
            <a:ext cx="23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518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41BE5-C460-601F-D82B-47BC255A6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BFE272E-C285-F391-F12F-F8D1195C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256CAF-149B-409D-D78E-7A9AFE18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55D261D-E918-95BE-A5E3-E488A4E2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BFF5853-0B3F-84BE-78DE-DCFEDAC1C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B0EF88-1E6A-FF1E-E3D3-05AE287A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045" y="2150961"/>
            <a:ext cx="3705380" cy="738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Entwicklungsumgebung:	</a:t>
            </a:r>
          </a:p>
        </p:txBody>
      </p:sp>
      <p:sp>
        <p:nvSpPr>
          <p:cNvPr id="4" name="AutoShape 6" descr="Jupyter Logo">
            <a:extLst>
              <a:ext uri="{FF2B5EF4-FFF2-40B4-BE49-F238E27FC236}">
                <a16:creationId xmlns:a16="http://schemas.microsoft.com/office/drawing/2014/main" id="{5D27D407-2DBF-66E5-3716-C37E398B7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0" descr="Pluto.jl Logo">
            <a:extLst>
              <a:ext uri="{FF2B5EF4-FFF2-40B4-BE49-F238E27FC236}">
                <a16:creationId xmlns:a16="http://schemas.microsoft.com/office/drawing/2014/main" id="{4D6E627D-411B-A2DE-866F-6A31143F5B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B1D784E4-3478-73AA-AB2B-E644A8F9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24" y="3276600"/>
            <a:ext cx="1301952" cy="13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32E26E7-EB2E-3F28-B196-C9B234F35D1F}"/>
              </a:ext>
            </a:extLst>
          </p:cNvPr>
          <p:cNvSpPr txBox="1"/>
          <p:nvPr/>
        </p:nvSpPr>
        <p:spPr>
          <a:xfrm>
            <a:off x="3163823" y="4335235"/>
            <a:ext cx="33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1546AE-6036-C372-D4F7-7FF8D17F1FEA}"/>
              </a:ext>
            </a:extLst>
          </p:cNvPr>
          <p:cNvSpPr txBox="1"/>
          <p:nvPr/>
        </p:nvSpPr>
        <p:spPr>
          <a:xfrm>
            <a:off x="1604400" y="472930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Visual Studio Code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385DFB2-4207-F67B-4444-CA651083C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48" y="3124200"/>
            <a:ext cx="1283429" cy="148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3C95CB-3892-61F3-32F7-2DEB80ACEA68}"/>
              </a:ext>
            </a:extLst>
          </p:cNvPr>
          <p:cNvSpPr txBox="1"/>
          <p:nvPr/>
        </p:nvSpPr>
        <p:spPr>
          <a:xfrm>
            <a:off x="5768874" y="4729300"/>
            <a:ext cx="95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Jupyter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B8D463F-3AEA-F19B-D078-3AA83071DFC7}"/>
              </a:ext>
            </a:extLst>
          </p:cNvPr>
          <p:cNvSpPr txBox="1"/>
          <p:nvPr/>
        </p:nvSpPr>
        <p:spPr>
          <a:xfrm>
            <a:off x="6727926" y="4301553"/>
            <a:ext cx="33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7</a:t>
            </a:r>
            <a:endParaRPr lang="de-DE" dirty="0"/>
          </a:p>
        </p:txBody>
      </p:sp>
      <p:pic>
        <p:nvPicPr>
          <p:cNvPr id="13" name="Grafik 12" descr="Ein Bild, das Kreis, Farbigkeit, Kunst enthält.&#10;&#10;Automatisch generierte Beschreibung">
            <a:extLst>
              <a:ext uri="{FF2B5EF4-FFF2-40B4-BE49-F238E27FC236}">
                <a16:creationId xmlns:a16="http://schemas.microsoft.com/office/drawing/2014/main" id="{F010D6CE-F9E0-2597-DFE5-7A908877F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78" y="2618670"/>
            <a:ext cx="2527587" cy="25275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ECB2C00-1AD6-E258-EDC1-97C57C4293FA}"/>
              </a:ext>
            </a:extLst>
          </p:cNvPr>
          <p:cNvSpPr txBox="1"/>
          <p:nvPr/>
        </p:nvSpPr>
        <p:spPr>
          <a:xfrm>
            <a:off x="9261175" y="4721136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Pluto.jl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A0E4BB-18FA-7CD1-CEBD-57780892D850}"/>
              </a:ext>
            </a:extLst>
          </p:cNvPr>
          <p:cNvSpPr txBox="1"/>
          <p:nvPr/>
        </p:nvSpPr>
        <p:spPr>
          <a:xfrm>
            <a:off x="10045491" y="43015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8</a:t>
            </a:r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2DF7BBA-1553-84B8-23B7-3C048D9A6024}"/>
              </a:ext>
            </a:extLst>
          </p:cNvPr>
          <p:cNvSpPr/>
          <p:nvPr/>
        </p:nvSpPr>
        <p:spPr>
          <a:xfrm>
            <a:off x="967294" y="2996293"/>
            <a:ext cx="3253050" cy="25275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64EFF9-8951-714B-1202-4DB715F6C16E}"/>
              </a:ext>
            </a:extLst>
          </p:cNvPr>
          <p:cNvCxnSpPr/>
          <p:nvPr/>
        </p:nvCxnSpPr>
        <p:spPr>
          <a:xfrm>
            <a:off x="3869871" y="5297005"/>
            <a:ext cx="653143" cy="6541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9F2DF144-5364-B6DC-46E2-876DAA44ADF3}"/>
              </a:ext>
            </a:extLst>
          </p:cNvPr>
          <p:cNvSpPr txBox="1"/>
          <p:nvPr/>
        </p:nvSpPr>
        <p:spPr>
          <a:xfrm>
            <a:off x="4173626" y="6054314"/>
            <a:ext cx="5976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Vorerfahrung, spezielle Julia-Erweiterung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25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A6658-59C0-B84F-F433-71FA84E0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49920C4-DB0B-7C8E-00C6-94C94A7BD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552AFE-2F20-E195-F817-458F85F5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Verfassen des Programms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1E8C340-FB73-1031-C1C8-0C7BCA96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C9AB6BF-3A08-24E9-74B0-D0B5EF376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EE13E-5FE6-8135-5C79-BE689D1B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468" y="2332108"/>
            <a:ext cx="5809053" cy="781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benutzte Bibliothek (notwendig zum Plotten):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F4489FB-7D10-146E-0B46-11DAF0D1461F}"/>
              </a:ext>
            </a:extLst>
          </p:cNvPr>
          <p:cNvSpPr txBox="1"/>
          <p:nvPr/>
        </p:nvSpPr>
        <p:spPr>
          <a:xfrm>
            <a:off x="1306285" y="3351019"/>
            <a:ext cx="4065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Plots.jl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für 2D-Plots gedacht, </a:t>
            </a:r>
            <a:r>
              <a:rPr lang="de-DE" sz="2400" dirty="0" err="1"/>
              <a:t>trotztdem</a:t>
            </a:r>
            <a:r>
              <a:rPr lang="de-DE" sz="2400" dirty="0"/>
              <a:t> mit 3D kompatibel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grundlegende Animationen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bekannt für Benutzerfreundlichkeit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34790B-F02B-0FF3-9F9A-F3975C859C97}"/>
              </a:ext>
            </a:extLst>
          </p:cNvPr>
          <p:cNvSpPr txBox="1"/>
          <p:nvPr/>
        </p:nvSpPr>
        <p:spPr>
          <a:xfrm>
            <a:off x="6305817" y="3351019"/>
            <a:ext cx="49067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Makie.jl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 3D-Visualisierung optimiert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flüssigere, detailliertere Animationen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Möglichkeiten für komplexe Visualisierungen</a:t>
            </a:r>
          </a:p>
          <a:p>
            <a:r>
              <a:rPr lang="de-DE" sz="2400" dirty="0"/>
              <a:t>      -&gt; für fortgeschrittene Nutzer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0FEBCF-A7E6-B2C6-0BC9-638299788BCE}"/>
              </a:ext>
            </a:extLst>
          </p:cNvPr>
          <p:cNvSpPr/>
          <p:nvPr/>
        </p:nvSpPr>
        <p:spPr>
          <a:xfrm>
            <a:off x="1156851" y="3291840"/>
            <a:ext cx="4474329" cy="25679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03BDB5-43BA-7EE4-F114-BCF54C04E043}"/>
              </a:ext>
            </a:extLst>
          </p:cNvPr>
          <p:cNvSpPr txBox="1"/>
          <p:nvPr/>
        </p:nvSpPr>
        <p:spPr>
          <a:xfrm>
            <a:off x="3191468" y="6179423"/>
            <a:ext cx="531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Benutzerfreundlichkeit ist am wichtigsten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5796213-B182-DACB-10A0-F1E7DFE3228C}"/>
              </a:ext>
            </a:extLst>
          </p:cNvPr>
          <p:cNvCxnSpPr>
            <a:cxnSpLocks/>
          </p:cNvCxnSpPr>
          <p:nvPr/>
        </p:nvCxnSpPr>
        <p:spPr>
          <a:xfrm>
            <a:off x="3394015" y="5921598"/>
            <a:ext cx="76200" cy="2578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1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Breitbild</PresentationFormat>
  <Paragraphs>97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</vt:lpstr>
      <vt:lpstr>Präsentation des Eigenanteils</vt:lpstr>
      <vt:lpstr>Inhalt</vt:lpstr>
      <vt:lpstr>Thema der Seminararbeit</vt:lpstr>
      <vt:lpstr>Wahl eines passenden Programms</vt:lpstr>
      <vt:lpstr>Wahl eines passenden Programms</vt:lpstr>
      <vt:lpstr>Erläuterung des praktischen Anteils</vt:lpstr>
      <vt:lpstr>Erläuterung des praktischen Anteils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Verfassen des Programms</vt:lpstr>
      <vt:lpstr>Ergebnis</vt:lpstr>
      <vt:lpstr>Ergebnis</vt:lpstr>
      <vt:lpstr>Fazit und Ausblick</vt:lpstr>
      <vt:lpstr>Fazit und Ausblick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Spektralanalyse</dc:title>
  <dc:creator>Theodor Schwarzrock</dc:creator>
  <cp:lastModifiedBy>Theodor Schwarzrock</cp:lastModifiedBy>
  <cp:revision>13</cp:revision>
  <dcterms:created xsi:type="dcterms:W3CDTF">2024-01-15T14:35:11Z</dcterms:created>
  <dcterms:modified xsi:type="dcterms:W3CDTF">2024-11-03T16:36:54Z</dcterms:modified>
</cp:coreProperties>
</file>